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9D3A1C55-AE86-4C75-ACEC-BCB461D5A88A}" type="datetimeFigureOut">
              <a:rPr lang="ar-IQ" smtClean="0"/>
              <a:t>21/02/1440</a:t>
            </a:fld>
            <a:endParaRPr lang="ar-IQ"/>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DF9D6171-789F-4E09-AFA4-BF49D8B338BF}"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9D3A1C55-AE86-4C75-ACEC-BCB461D5A88A}" type="datetimeFigureOut">
              <a:rPr lang="ar-IQ" smtClean="0"/>
              <a:t>21/02/1440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DF9D6171-789F-4E09-AFA4-BF49D8B338BF}"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9D3A1C55-AE86-4C75-ACEC-BCB461D5A88A}" type="datetimeFigureOut">
              <a:rPr lang="ar-IQ" smtClean="0"/>
              <a:t>21/02/1440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DF9D6171-789F-4E09-AFA4-BF49D8B338BF}"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9D3A1C55-AE86-4C75-ACEC-BCB461D5A88A}" type="datetimeFigureOut">
              <a:rPr lang="ar-IQ" smtClean="0"/>
              <a:t>21/02/1440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DF9D6171-789F-4E09-AFA4-BF49D8B338BF}" type="slidenum">
              <a:rPr lang="ar-IQ" smtClean="0"/>
              <a:t>‹#›</a:t>
            </a:fld>
            <a:endParaRPr lang="ar-IQ"/>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9D3A1C55-AE86-4C75-ACEC-BCB461D5A88A}" type="datetimeFigureOut">
              <a:rPr lang="ar-IQ" smtClean="0"/>
              <a:t>21/02/1440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DF9D6171-789F-4E09-AFA4-BF49D8B338BF}" type="slidenum">
              <a:rPr lang="ar-IQ" smtClean="0"/>
              <a:t>‹#›</a:t>
            </a:fld>
            <a:endParaRPr lang="ar-IQ"/>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9D3A1C55-AE86-4C75-ACEC-BCB461D5A88A}" type="datetimeFigureOut">
              <a:rPr lang="ar-IQ" smtClean="0"/>
              <a:t>21/02/1440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DF9D6171-789F-4E09-AFA4-BF49D8B338BF}" type="slidenum">
              <a:rPr lang="ar-IQ" smtClean="0"/>
              <a:t>‹#›</a:t>
            </a:fld>
            <a:endParaRPr lang="ar-IQ"/>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9D3A1C55-AE86-4C75-ACEC-BCB461D5A88A}" type="datetimeFigureOut">
              <a:rPr lang="ar-IQ" smtClean="0"/>
              <a:t>21/02/1440</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DF9D6171-789F-4E09-AFA4-BF49D8B338BF}"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9D3A1C55-AE86-4C75-ACEC-BCB461D5A88A}" type="datetimeFigureOut">
              <a:rPr lang="ar-IQ" smtClean="0"/>
              <a:t>21/02/1440</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DF9D6171-789F-4E09-AFA4-BF49D8B338BF}" type="slidenum">
              <a:rPr lang="ar-IQ" smtClean="0"/>
              <a:t>‹#›</a:t>
            </a:fld>
            <a:endParaRPr lang="ar-IQ"/>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9D3A1C55-AE86-4C75-ACEC-BCB461D5A88A}" type="datetimeFigureOut">
              <a:rPr lang="ar-IQ" smtClean="0"/>
              <a:t>21/02/1440</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DF9D6171-789F-4E09-AFA4-BF49D8B338BF}"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9D3A1C55-AE86-4C75-ACEC-BCB461D5A88A}" type="datetimeFigureOut">
              <a:rPr lang="ar-IQ" smtClean="0"/>
              <a:t>21/02/1440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DF9D6171-789F-4E09-AFA4-BF49D8B338BF}"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الرمز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9D3A1C55-AE86-4C75-ACEC-BCB461D5A88A}" type="datetimeFigureOut">
              <a:rPr lang="ar-IQ" smtClean="0"/>
              <a:t>21/02/1440</a:t>
            </a:fld>
            <a:endParaRPr lang="ar-IQ"/>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DF9D6171-789F-4E09-AFA4-BF49D8B338BF}" type="slidenum">
              <a:rPr lang="ar-IQ" smtClean="0"/>
              <a:t>‹#›</a:t>
            </a:fld>
            <a:endParaRPr lang="ar-IQ"/>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D3A1C55-AE86-4C75-ACEC-BCB461D5A88A}" type="datetimeFigureOut">
              <a:rPr lang="ar-IQ" smtClean="0"/>
              <a:t>21/02/1440</a:t>
            </a:fld>
            <a:endParaRPr lang="ar-IQ"/>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F9D6171-789F-4E09-AFA4-BF49D8B338BF}"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fontScale="90000"/>
          </a:bodyPr>
          <a:lstStyle/>
          <a:p>
            <a:pPr algn="ctr"/>
            <a:r>
              <a:rPr lang="ar-IQ" sz="3100" b="1" dirty="0">
                <a:solidFill>
                  <a:srgbClr val="FF0000"/>
                </a:solidFill>
              </a:rPr>
              <a:t>دخول الحركة الكشفية إلى الوطن </a:t>
            </a:r>
            <a:r>
              <a:rPr lang="ar-IQ" sz="3100" b="1" dirty="0" smtClean="0">
                <a:solidFill>
                  <a:srgbClr val="FF0000"/>
                </a:solidFill>
              </a:rPr>
              <a:t>العربي</a:t>
            </a:r>
            <a:r>
              <a:rPr lang="ar-IQ" sz="2800" dirty="0"/>
              <a:t> </a:t>
            </a:r>
            <a:r>
              <a:rPr lang="en-US" sz="2800" dirty="0"/>
              <a:t/>
            </a:r>
            <a:br>
              <a:rPr lang="en-US" sz="2800" dirty="0"/>
            </a:br>
            <a:r>
              <a:rPr lang="ar-IQ" sz="2900" dirty="0"/>
              <a:t>دخلت الحركة الكشفية إلى الوطن العربي من خلال الاحتلال العثماني وكان أوائل الدول التي تم دخول الحركة الكشفية فيها هي / العراق وفلسطين وسوريا ولبنان ومن ثم أخذت تنتشر في بقية أنحاء الوطن العربي إذ تم تأسيس المنظمة الكشفية العربية في عام 1954 من خلال فعاليات المخيم الأول الذي أقيم في سوريا في منطقة الزبداني إذ تم وضع النظام الأساسي وتشكيل اللجنة الكشفية العربية.</a:t>
            </a:r>
            <a:r>
              <a:rPr lang="en-US" sz="2900" dirty="0"/>
              <a:t/>
            </a:r>
            <a:br>
              <a:rPr lang="en-US" sz="2900" dirty="0"/>
            </a:br>
            <a:r>
              <a:rPr lang="ar-IQ" sz="2900" dirty="0"/>
              <a:t>تأسست أول فرقة كشفية في بيروت عام 1922 باسم ( الكشاف العثماني) لان البلاد كانت تحت الاحتلال العثماني وتكونت الفرقة الأولى من خمسة كشافين ، حيث قام مؤسسو الحركة الكشفية بتطبيق التعاليم الكشفية بعد إن حوروها بما يتناسب مع الشريعة الإسلامية حيث جعلوا شارة الكشاف الكف المبسوطة بأصابعها الخمس(أركان الإسلام) بدلاً من شارة </a:t>
            </a:r>
            <a:r>
              <a:rPr lang="ar-IQ" sz="2900" dirty="0" smtClean="0"/>
              <a:t>الزنبقة </a:t>
            </a:r>
            <a:r>
              <a:rPr lang="ar-IQ" sz="2900" dirty="0"/>
              <a:t>وجعلوا للكف جناحان يدلان على الرفعة والسمو وتتوسطها كلمة </a:t>
            </a:r>
            <a:r>
              <a:rPr lang="ar-IQ" sz="2900" dirty="0" smtClean="0"/>
              <a:t> ( </a:t>
            </a:r>
            <a:r>
              <a:rPr lang="ar-IQ" sz="2900" dirty="0"/>
              <a:t>واعدوا) إشارة إلى </a:t>
            </a:r>
            <a:r>
              <a:rPr lang="ar-IQ" sz="2900" dirty="0" smtClean="0"/>
              <a:t>الآية ( </a:t>
            </a:r>
            <a:r>
              <a:rPr lang="ar-IQ" sz="2900" dirty="0"/>
              <a:t>واعدوا لهم ما استطعتم من قوة ومن رباط الخيل) وتحيط بالجناحين نجمتان ترمزان إلى الدنيا والآخرة ويتدلى منها حبل معقود إشارة إلى قوله تعالى( واعتصموا بحبل الله جميعاً ولا تفرقوا) وتطورت الحركة الكشفية ونمت في البلدان العربية وتوقف نشاطها بسبب الحرب العالمية .</a:t>
            </a: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8858280" cy="6858000"/>
          </a:xfrm>
        </p:spPr>
        <p:txBody>
          <a:bodyPr>
            <a:normAutofit fontScale="90000"/>
          </a:bodyPr>
          <a:lstStyle/>
          <a:p>
            <a:pPr algn="r"/>
            <a:r>
              <a:rPr lang="ar-IQ" sz="2900" dirty="0" smtClean="0"/>
              <a:t/>
            </a:r>
            <a:br>
              <a:rPr lang="ar-IQ" sz="2900" dirty="0" smtClean="0"/>
            </a:br>
            <a:r>
              <a:rPr lang="ar-SA" sz="2700" dirty="0" smtClean="0"/>
              <a:t>انتشرت </a:t>
            </a:r>
            <a:r>
              <a:rPr lang="ar-SA" sz="2700" dirty="0"/>
              <a:t>بعدها الحركة وترعرعت على امتداد الوطن العربي كله وأصبح عدد الأعضاء المنتسبين إليها يصل إلى أكثر من مليوني من شباب الأمة العربية مما أهلها لأن تتبوأ مكانة رفيعة في عالم المنظمات والهيئات العربية والدولية ذات العلاقة بشهادة خبرائها </a:t>
            </a:r>
            <a:r>
              <a:rPr lang="ar-SA" sz="2700" dirty="0" err="1"/>
              <a:t>ومتخصيها</a:t>
            </a:r>
            <a:r>
              <a:rPr lang="ar-SA" sz="2700" dirty="0"/>
              <a:t> ، </a:t>
            </a:r>
            <a:r>
              <a:rPr lang="ar-IQ" sz="2700" dirty="0"/>
              <a:t>إذ عملت البلاد العربية على تنسيق روابط الإخوة بين كشافيها وتوحيد أهدافهم وتحقيق غاياتهم فرات أن تنظم لهم مؤتمرات عربية كشفية وهذه المؤتمرات تقام في كل عامين في بلد مختلف من بلدان الدول العربية ، وكان تسلسل إقامة تلك التجمعات والمؤتمرات حسب الترتيب الأتي </a:t>
            </a:r>
            <a:r>
              <a:rPr lang="ar-IQ" sz="2700" dirty="0" smtClean="0"/>
              <a:t>:</a:t>
            </a:r>
            <a:r>
              <a:rPr lang="en-US" sz="2700" dirty="0" smtClean="0"/>
              <a:t>-</a:t>
            </a:r>
            <a:r>
              <a:rPr lang="en-US" sz="2900" dirty="0"/>
              <a:t/>
            </a:r>
            <a:br>
              <a:rPr lang="en-US" sz="2900" dirty="0"/>
            </a:br>
            <a:r>
              <a:rPr lang="ar-IQ" sz="2400" dirty="0">
                <a:solidFill>
                  <a:srgbClr val="FFC000"/>
                </a:solidFill>
              </a:rPr>
              <a:t>1954 أقيم المخيم والمؤتمر الكشفي العربي الأول </a:t>
            </a:r>
            <a:r>
              <a:rPr lang="ar-IQ" sz="2400" dirty="0" err="1">
                <a:solidFill>
                  <a:srgbClr val="FFC000"/>
                </a:solidFill>
              </a:rPr>
              <a:t>بالزبداني</a:t>
            </a:r>
            <a:r>
              <a:rPr lang="ar-IQ" sz="2400" dirty="0">
                <a:solidFill>
                  <a:srgbClr val="FFC000"/>
                </a:solidFill>
              </a:rPr>
              <a:t> في سوريا</a:t>
            </a:r>
            <a:r>
              <a:rPr lang="en-US" sz="2400" dirty="0">
                <a:solidFill>
                  <a:srgbClr val="FFC000"/>
                </a:solidFill>
              </a:rPr>
              <a:t/>
            </a:r>
            <a:br>
              <a:rPr lang="en-US" sz="2400" dirty="0">
                <a:solidFill>
                  <a:srgbClr val="FFC000"/>
                </a:solidFill>
              </a:rPr>
            </a:br>
            <a:r>
              <a:rPr lang="ar-IQ" sz="2400" dirty="0">
                <a:solidFill>
                  <a:srgbClr val="FFC000"/>
                </a:solidFill>
              </a:rPr>
              <a:t>1956 أقيم المخيم والمؤتمر الكشفي العربي الثاني بالإسكندرية في مصر</a:t>
            </a:r>
            <a:r>
              <a:rPr lang="en-US" sz="2400" dirty="0">
                <a:solidFill>
                  <a:srgbClr val="FFC000"/>
                </a:solidFill>
              </a:rPr>
              <a:t/>
            </a:r>
            <a:br>
              <a:rPr lang="en-US" sz="2400" dirty="0">
                <a:solidFill>
                  <a:srgbClr val="FFC000"/>
                </a:solidFill>
              </a:rPr>
            </a:br>
            <a:r>
              <a:rPr lang="ar-IQ" sz="2400" dirty="0">
                <a:solidFill>
                  <a:srgbClr val="FFC000"/>
                </a:solidFill>
              </a:rPr>
              <a:t>1958 أقيم المخيم والمؤتمر الكشفي العربي الثالث </a:t>
            </a:r>
            <a:r>
              <a:rPr lang="ar-IQ" sz="2400" dirty="0" err="1">
                <a:solidFill>
                  <a:srgbClr val="FFC000"/>
                </a:solidFill>
              </a:rPr>
              <a:t>بالزبداني</a:t>
            </a:r>
            <a:r>
              <a:rPr lang="ar-IQ" sz="2400" dirty="0">
                <a:solidFill>
                  <a:srgbClr val="FFC000"/>
                </a:solidFill>
              </a:rPr>
              <a:t> في سوريا</a:t>
            </a:r>
            <a:r>
              <a:rPr lang="en-US" sz="2400" dirty="0">
                <a:solidFill>
                  <a:srgbClr val="FFC000"/>
                </a:solidFill>
              </a:rPr>
              <a:t/>
            </a:r>
            <a:br>
              <a:rPr lang="en-US" sz="2400" dirty="0">
                <a:solidFill>
                  <a:srgbClr val="FFC000"/>
                </a:solidFill>
              </a:rPr>
            </a:br>
            <a:r>
              <a:rPr lang="ar-IQ" sz="2400" dirty="0">
                <a:solidFill>
                  <a:srgbClr val="FFC000"/>
                </a:solidFill>
              </a:rPr>
              <a:t>1960 أقيم المخيم والمؤتمر الكشفي العربي الرابع بتونس</a:t>
            </a:r>
            <a:r>
              <a:rPr lang="en-US" sz="2400" dirty="0">
                <a:solidFill>
                  <a:srgbClr val="FFC000"/>
                </a:solidFill>
              </a:rPr>
              <a:t/>
            </a:r>
            <a:br>
              <a:rPr lang="en-US" sz="2400" dirty="0">
                <a:solidFill>
                  <a:srgbClr val="FFC000"/>
                </a:solidFill>
              </a:rPr>
            </a:br>
            <a:r>
              <a:rPr lang="ar-IQ" sz="2400" dirty="0">
                <a:solidFill>
                  <a:srgbClr val="FFC000"/>
                </a:solidFill>
              </a:rPr>
              <a:t>1962 أقيم المخيم والمؤتمر الكشفي العربي الخامس بالمغرب</a:t>
            </a:r>
            <a:r>
              <a:rPr lang="en-US" sz="2400" dirty="0">
                <a:solidFill>
                  <a:srgbClr val="FFC000"/>
                </a:solidFill>
              </a:rPr>
              <a:t/>
            </a:r>
            <a:br>
              <a:rPr lang="en-US" sz="2400" dirty="0">
                <a:solidFill>
                  <a:srgbClr val="FFC000"/>
                </a:solidFill>
              </a:rPr>
            </a:br>
            <a:r>
              <a:rPr lang="ar-IQ" sz="2400" dirty="0">
                <a:solidFill>
                  <a:srgbClr val="FFC000"/>
                </a:solidFill>
              </a:rPr>
              <a:t>1964 أقيم المخيم والمؤتمر الكشفي العربي السادس بالإسكندرية في مصر</a:t>
            </a:r>
            <a:r>
              <a:rPr lang="en-US" sz="2400" dirty="0">
                <a:solidFill>
                  <a:srgbClr val="FFC000"/>
                </a:solidFill>
              </a:rPr>
              <a:t/>
            </a:r>
            <a:br>
              <a:rPr lang="en-US" sz="2400" dirty="0">
                <a:solidFill>
                  <a:srgbClr val="FFC000"/>
                </a:solidFill>
              </a:rPr>
            </a:br>
            <a:r>
              <a:rPr lang="ar-IQ" sz="2400" dirty="0">
                <a:solidFill>
                  <a:srgbClr val="FFC000"/>
                </a:solidFill>
              </a:rPr>
              <a:t>1966 أقيم المخيم والمؤتمر الكشفي العربي السابع في </a:t>
            </a:r>
            <a:r>
              <a:rPr lang="ar-IQ" sz="2400" dirty="0" smtClean="0">
                <a:solidFill>
                  <a:srgbClr val="FFC000"/>
                </a:solidFill>
              </a:rPr>
              <a:t>ليبيا</a:t>
            </a:r>
            <a:br>
              <a:rPr lang="ar-IQ" sz="2400" dirty="0" smtClean="0">
                <a:solidFill>
                  <a:srgbClr val="FFC000"/>
                </a:solidFill>
              </a:rPr>
            </a:br>
            <a:r>
              <a:rPr lang="ar-IQ" sz="2400" dirty="0" smtClean="0">
                <a:solidFill>
                  <a:srgbClr val="FFC000"/>
                </a:solidFill>
              </a:rPr>
              <a:t> 1968 أقيم المخيم والمؤتمر الكشفي العربي الثامن بالجزائر</a:t>
            </a:r>
            <a:r>
              <a:rPr lang="en-US" sz="2400" dirty="0" smtClean="0">
                <a:solidFill>
                  <a:srgbClr val="FFC000"/>
                </a:solidFill>
              </a:rPr>
              <a:t/>
            </a:r>
            <a:br>
              <a:rPr lang="en-US" sz="2400" dirty="0" smtClean="0">
                <a:solidFill>
                  <a:srgbClr val="FFC000"/>
                </a:solidFill>
              </a:rPr>
            </a:br>
            <a:r>
              <a:rPr lang="ar-IQ" sz="2400" dirty="0" smtClean="0">
                <a:solidFill>
                  <a:srgbClr val="FFC000"/>
                </a:solidFill>
              </a:rPr>
              <a:t>1970 أقيم المخيم والمؤتمر الكشفي العربي التاسع في سوريا</a:t>
            </a:r>
            <a:br>
              <a:rPr lang="ar-IQ" sz="2400" dirty="0" smtClean="0">
                <a:solidFill>
                  <a:srgbClr val="FFC000"/>
                </a:solidFill>
              </a:rPr>
            </a:br>
            <a:r>
              <a:rPr lang="ar-IQ" sz="2400" dirty="0" smtClean="0">
                <a:solidFill>
                  <a:srgbClr val="FFC000"/>
                </a:solidFill>
              </a:rPr>
              <a:t>1972 أقيم المخيم والمؤتمر الكشفي العربي العاشر في نينوى بالعراق</a:t>
            </a:r>
            <a:br>
              <a:rPr lang="ar-IQ" sz="2400" dirty="0" smtClean="0">
                <a:solidFill>
                  <a:srgbClr val="FFC000"/>
                </a:solidFill>
              </a:rPr>
            </a:br>
            <a:r>
              <a:rPr lang="ar-IQ" sz="2400" dirty="0" smtClean="0">
                <a:solidFill>
                  <a:srgbClr val="FFC000"/>
                </a:solidFill>
              </a:rPr>
              <a:t>1974 أقيم المخيم والمؤتمر الكشفي العربي الحادي عشر في لبنان</a:t>
            </a:r>
            <a:r>
              <a:rPr lang="en-US" sz="2400" dirty="0" smtClean="0">
                <a:solidFill>
                  <a:srgbClr val="FFC000"/>
                </a:solidFill>
              </a:rPr>
              <a:t/>
            </a:r>
            <a:br>
              <a:rPr lang="en-US" sz="2400" dirty="0" smtClean="0">
                <a:solidFill>
                  <a:srgbClr val="FFC000"/>
                </a:solidFill>
              </a:rPr>
            </a:br>
            <a:r>
              <a:rPr lang="ar-IQ" sz="2400" dirty="0" smtClean="0">
                <a:solidFill>
                  <a:srgbClr val="FFC000"/>
                </a:solidFill>
              </a:rPr>
              <a:t>1976 أقيم المخيم والمؤتمر الكشفي العربي الثاني عشر في تونس </a:t>
            </a:r>
            <a:r>
              <a:rPr lang="en-US" sz="2800" dirty="0">
                <a:solidFill>
                  <a:srgbClr val="FFC000"/>
                </a:solidFill>
              </a:rPr>
              <a:t/>
            </a:r>
            <a:br>
              <a:rPr lang="en-US" sz="2800" dirty="0">
                <a:solidFill>
                  <a:srgbClr val="FFC000"/>
                </a:solidFill>
              </a:rPr>
            </a:br>
            <a:endParaRPr lang="ar-IQ" sz="2800" dirty="0">
              <a:solidFill>
                <a:srgbClr val="FFC000"/>
              </a:solidFill>
            </a:endParaRPr>
          </a:p>
        </p:txBody>
      </p:sp>
    </p:spTree>
  </p:cSld>
  <p:clrMapOvr>
    <a:masterClrMapping/>
  </p:clrMapOvr>
  <p:transition>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8929718" cy="6858000"/>
          </a:xfrm>
        </p:spPr>
        <p:txBody>
          <a:bodyPr>
            <a:normAutofit fontScale="90000"/>
          </a:bodyPr>
          <a:lstStyle/>
          <a:p>
            <a:pPr algn="r"/>
            <a:r>
              <a:rPr lang="en-US" sz="2400" dirty="0"/>
              <a:t/>
            </a:r>
            <a:br>
              <a:rPr lang="en-US" sz="2400" dirty="0"/>
            </a:br>
            <a:r>
              <a:rPr lang="ar-IQ" sz="2400" dirty="0">
                <a:solidFill>
                  <a:srgbClr val="FFC000"/>
                </a:solidFill>
              </a:rPr>
              <a:t>1978 أقيم المخيم والمؤتمر الكشفي العربي الثالث عشر في المغرب</a:t>
            </a:r>
            <a:r>
              <a:rPr lang="en-US" sz="2400" dirty="0">
                <a:solidFill>
                  <a:srgbClr val="FFC000"/>
                </a:solidFill>
              </a:rPr>
              <a:t/>
            </a:r>
            <a:br>
              <a:rPr lang="en-US" sz="2400" dirty="0">
                <a:solidFill>
                  <a:srgbClr val="FFC000"/>
                </a:solidFill>
              </a:rPr>
            </a:br>
            <a:r>
              <a:rPr lang="ar-IQ" sz="2400" dirty="0">
                <a:solidFill>
                  <a:srgbClr val="FFC000"/>
                </a:solidFill>
              </a:rPr>
              <a:t>1980 أقيم المخيم والمؤتمر الكشفي العربي الرابع عشر في ليبيا</a:t>
            </a:r>
            <a:r>
              <a:rPr lang="en-US" sz="2400" dirty="0">
                <a:solidFill>
                  <a:srgbClr val="FFC000"/>
                </a:solidFill>
              </a:rPr>
              <a:t/>
            </a:r>
            <a:br>
              <a:rPr lang="en-US" sz="2400" dirty="0">
                <a:solidFill>
                  <a:srgbClr val="FFC000"/>
                </a:solidFill>
              </a:rPr>
            </a:br>
            <a:r>
              <a:rPr lang="ar-IQ" sz="2400" dirty="0">
                <a:solidFill>
                  <a:srgbClr val="FFC000"/>
                </a:solidFill>
              </a:rPr>
              <a:t>1982 أقيم المخيم والمؤتمر الكشفي العربي الخامس عشر في ليبيا</a:t>
            </a:r>
            <a:r>
              <a:rPr lang="en-US" sz="2400" dirty="0">
                <a:solidFill>
                  <a:srgbClr val="FFC000"/>
                </a:solidFill>
              </a:rPr>
              <a:t/>
            </a:r>
            <a:br>
              <a:rPr lang="en-US" sz="2400" dirty="0">
                <a:solidFill>
                  <a:srgbClr val="FFC000"/>
                </a:solidFill>
              </a:rPr>
            </a:br>
            <a:r>
              <a:rPr lang="ar-IQ" sz="2400" dirty="0">
                <a:solidFill>
                  <a:srgbClr val="FFC000"/>
                </a:solidFill>
              </a:rPr>
              <a:t>1984 أقيم المخيم والمؤتمر الكشفي العربي السادس عشر في الجزائر</a:t>
            </a:r>
            <a:r>
              <a:rPr lang="en-US" sz="2400" dirty="0">
                <a:solidFill>
                  <a:srgbClr val="FFC000"/>
                </a:solidFill>
              </a:rPr>
              <a:t/>
            </a:r>
            <a:br>
              <a:rPr lang="en-US" sz="2400" dirty="0">
                <a:solidFill>
                  <a:srgbClr val="FFC000"/>
                </a:solidFill>
              </a:rPr>
            </a:br>
            <a:r>
              <a:rPr lang="ar-IQ" sz="2400" dirty="0">
                <a:solidFill>
                  <a:srgbClr val="FFC000"/>
                </a:solidFill>
              </a:rPr>
              <a:t>1986 أقيم المخيم والمؤتمر الكشفي العربي السابع عشر في سلطنة عمان</a:t>
            </a:r>
            <a:r>
              <a:rPr lang="en-US" sz="2400" dirty="0">
                <a:solidFill>
                  <a:srgbClr val="FFC000"/>
                </a:solidFill>
              </a:rPr>
              <a:t/>
            </a:r>
            <a:br>
              <a:rPr lang="en-US" sz="2400" dirty="0">
                <a:solidFill>
                  <a:srgbClr val="FFC000"/>
                </a:solidFill>
              </a:rPr>
            </a:br>
            <a:r>
              <a:rPr lang="ar-IQ" sz="2400" dirty="0">
                <a:solidFill>
                  <a:srgbClr val="FFC000"/>
                </a:solidFill>
              </a:rPr>
              <a:t>1988 أقيم المخيم والمؤتمر الكشفي العربي الثامن عشر في المغرب</a:t>
            </a:r>
            <a:r>
              <a:rPr lang="en-US" sz="2400" dirty="0">
                <a:solidFill>
                  <a:srgbClr val="FFC000"/>
                </a:solidFill>
              </a:rPr>
              <a:t/>
            </a:r>
            <a:br>
              <a:rPr lang="en-US" sz="2400" dirty="0">
                <a:solidFill>
                  <a:srgbClr val="FFC000"/>
                </a:solidFill>
              </a:rPr>
            </a:br>
            <a:r>
              <a:rPr lang="ar-IQ" sz="2400" dirty="0">
                <a:solidFill>
                  <a:srgbClr val="FFC000"/>
                </a:solidFill>
              </a:rPr>
              <a:t>1990 أقيم المخيم والمؤتمر الكشفي العربي التاسع عشر في ليبيا</a:t>
            </a:r>
            <a:r>
              <a:rPr lang="en-US" sz="2400" dirty="0">
                <a:solidFill>
                  <a:srgbClr val="FFC000"/>
                </a:solidFill>
              </a:rPr>
              <a:t/>
            </a:r>
            <a:br>
              <a:rPr lang="en-US" sz="2400" dirty="0">
                <a:solidFill>
                  <a:srgbClr val="FFC000"/>
                </a:solidFill>
              </a:rPr>
            </a:br>
            <a:r>
              <a:rPr lang="ar-IQ" sz="2400" dirty="0">
                <a:solidFill>
                  <a:srgbClr val="FFC000"/>
                </a:solidFill>
              </a:rPr>
              <a:t>1992 أقيم المخيم والمؤتمر الكشفي العربي العشرون في مصر</a:t>
            </a:r>
            <a:r>
              <a:rPr lang="en-US" sz="2400" dirty="0">
                <a:solidFill>
                  <a:srgbClr val="FFC000"/>
                </a:solidFill>
              </a:rPr>
              <a:t/>
            </a:r>
            <a:br>
              <a:rPr lang="en-US" sz="2400" dirty="0">
                <a:solidFill>
                  <a:srgbClr val="FFC000"/>
                </a:solidFill>
              </a:rPr>
            </a:br>
            <a:r>
              <a:rPr lang="ar-IQ" sz="2400" dirty="0">
                <a:solidFill>
                  <a:srgbClr val="FFC000"/>
                </a:solidFill>
              </a:rPr>
              <a:t>1994 أقيم المخيم والمؤتمر الكشفي العربي الحادي والعشرون في مصر</a:t>
            </a:r>
            <a:r>
              <a:rPr lang="en-US" sz="2400" dirty="0">
                <a:solidFill>
                  <a:srgbClr val="FFC000"/>
                </a:solidFill>
              </a:rPr>
              <a:t/>
            </a:r>
            <a:br>
              <a:rPr lang="en-US" sz="2400" dirty="0">
                <a:solidFill>
                  <a:srgbClr val="FFC000"/>
                </a:solidFill>
              </a:rPr>
            </a:br>
            <a:r>
              <a:rPr lang="ar-IQ" sz="2400" dirty="0">
                <a:solidFill>
                  <a:srgbClr val="FFC000"/>
                </a:solidFill>
              </a:rPr>
              <a:t>1996 أقيم المخيم والمؤتمر الكشفي العربي الثاني والعشرون في تونس</a:t>
            </a:r>
            <a:r>
              <a:rPr lang="en-US" sz="2400" dirty="0">
                <a:solidFill>
                  <a:srgbClr val="FFC000"/>
                </a:solidFill>
              </a:rPr>
              <a:t/>
            </a:r>
            <a:br>
              <a:rPr lang="en-US" sz="2400" dirty="0">
                <a:solidFill>
                  <a:srgbClr val="FFC000"/>
                </a:solidFill>
              </a:rPr>
            </a:br>
            <a:r>
              <a:rPr lang="ar-IQ" sz="2400" dirty="0">
                <a:solidFill>
                  <a:srgbClr val="FFC000"/>
                </a:solidFill>
              </a:rPr>
              <a:t>1998 أقيم المخيم والمؤتمر الكشفي العربي الثالث والعشرون في لبنان</a:t>
            </a:r>
            <a:r>
              <a:rPr lang="en-US" sz="2400" dirty="0">
                <a:solidFill>
                  <a:srgbClr val="FFC000"/>
                </a:solidFill>
              </a:rPr>
              <a:t/>
            </a:r>
            <a:br>
              <a:rPr lang="en-US" sz="2400" dirty="0">
                <a:solidFill>
                  <a:srgbClr val="FFC000"/>
                </a:solidFill>
              </a:rPr>
            </a:br>
            <a:r>
              <a:rPr lang="ar-IQ" sz="2400" dirty="0">
                <a:solidFill>
                  <a:srgbClr val="FFC000"/>
                </a:solidFill>
              </a:rPr>
              <a:t>2000 أقيم المخيم والمؤتمر الكشفي العربي الرابع والعشرون في السعودية</a:t>
            </a:r>
            <a:r>
              <a:rPr lang="en-US" sz="2400" dirty="0">
                <a:solidFill>
                  <a:srgbClr val="FFC000"/>
                </a:solidFill>
              </a:rPr>
              <a:t/>
            </a:r>
            <a:br>
              <a:rPr lang="en-US" sz="2400" dirty="0">
                <a:solidFill>
                  <a:srgbClr val="FFC000"/>
                </a:solidFill>
              </a:rPr>
            </a:br>
            <a:r>
              <a:rPr lang="ar-IQ" sz="2400" dirty="0">
                <a:solidFill>
                  <a:srgbClr val="FFC000"/>
                </a:solidFill>
              </a:rPr>
              <a:t>2002 أقيم المخيم والمؤتمر الكشفي العربي الخامس والعشرون في الأردن</a:t>
            </a:r>
            <a:r>
              <a:rPr lang="en-US" sz="2400" dirty="0">
                <a:solidFill>
                  <a:srgbClr val="FFC000"/>
                </a:solidFill>
              </a:rPr>
              <a:t/>
            </a:r>
            <a:br>
              <a:rPr lang="en-US" sz="2400" dirty="0">
                <a:solidFill>
                  <a:srgbClr val="FFC000"/>
                </a:solidFill>
              </a:rPr>
            </a:br>
            <a:r>
              <a:rPr lang="ar-IQ" sz="2400" dirty="0">
                <a:solidFill>
                  <a:srgbClr val="FFC000"/>
                </a:solidFill>
              </a:rPr>
              <a:t>2004 أقيم المخيم والمؤتمر الكشفي العربي السادس والعشرون في ليبيا</a:t>
            </a:r>
            <a:r>
              <a:rPr lang="en-US" sz="2400" dirty="0">
                <a:solidFill>
                  <a:srgbClr val="FFC000"/>
                </a:solidFill>
              </a:rPr>
              <a:t/>
            </a:r>
            <a:br>
              <a:rPr lang="en-US" sz="2400" dirty="0">
                <a:solidFill>
                  <a:srgbClr val="FFC000"/>
                </a:solidFill>
              </a:rPr>
            </a:br>
            <a:r>
              <a:rPr lang="ar-IQ" sz="2400" dirty="0">
                <a:solidFill>
                  <a:srgbClr val="FFC000"/>
                </a:solidFill>
              </a:rPr>
              <a:t>2006 أقيم المخيم والمؤتمر الكشفي العربي</a:t>
            </a:r>
            <a:r>
              <a:rPr lang="ar-IQ" sz="2400" b="1" dirty="0">
                <a:solidFill>
                  <a:srgbClr val="FFC000"/>
                </a:solidFill>
              </a:rPr>
              <a:t> </a:t>
            </a:r>
            <a:r>
              <a:rPr lang="ar-IQ" sz="2400" dirty="0">
                <a:solidFill>
                  <a:srgbClr val="FFC000"/>
                </a:solidFill>
              </a:rPr>
              <a:t>السابع والعشرون</a:t>
            </a:r>
            <a:r>
              <a:rPr lang="ar-IQ" sz="2400" b="1" dirty="0">
                <a:solidFill>
                  <a:srgbClr val="FFC000"/>
                </a:solidFill>
              </a:rPr>
              <a:t> </a:t>
            </a:r>
            <a:r>
              <a:rPr lang="ar-IQ" sz="2400" dirty="0">
                <a:solidFill>
                  <a:srgbClr val="FFC000"/>
                </a:solidFill>
              </a:rPr>
              <a:t>في المملكة المتحدة</a:t>
            </a:r>
            <a:r>
              <a:rPr lang="en-US" sz="2400" dirty="0">
                <a:solidFill>
                  <a:srgbClr val="FFC000"/>
                </a:solidFill>
              </a:rPr>
              <a:t/>
            </a:r>
            <a:br>
              <a:rPr lang="en-US" sz="2400" dirty="0">
                <a:solidFill>
                  <a:srgbClr val="FFC000"/>
                </a:solidFill>
              </a:rPr>
            </a:br>
            <a:r>
              <a:rPr lang="ar-IQ" sz="2400" dirty="0">
                <a:solidFill>
                  <a:srgbClr val="FFC000"/>
                </a:solidFill>
              </a:rPr>
              <a:t>2008 أقيم المخيم والمؤتمر الكشفي العربي الثامن والعشرون</a:t>
            </a:r>
            <a:r>
              <a:rPr lang="ar-IQ" sz="2400" b="1" dirty="0">
                <a:solidFill>
                  <a:srgbClr val="FFC000"/>
                </a:solidFill>
              </a:rPr>
              <a:t> </a:t>
            </a:r>
            <a:r>
              <a:rPr lang="ar-IQ" sz="2400" dirty="0">
                <a:solidFill>
                  <a:srgbClr val="FFC000"/>
                </a:solidFill>
              </a:rPr>
              <a:t>في تونس</a:t>
            </a:r>
            <a:r>
              <a:rPr lang="en-US" sz="2400" dirty="0">
                <a:solidFill>
                  <a:srgbClr val="FFC000"/>
                </a:solidFill>
              </a:rPr>
              <a:t/>
            </a:r>
            <a:br>
              <a:rPr lang="en-US" sz="2400" dirty="0">
                <a:solidFill>
                  <a:srgbClr val="FFC000"/>
                </a:solidFill>
              </a:rPr>
            </a:br>
            <a:r>
              <a:rPr lang="ar-IQ" sz="2400" dirty="0">
                <a:solidFill>
                  <a:srgbClr val="FFC000"/>
                </a:solidFill>
              </a:rPr>
              <a:t>2010 أقيم المخيم والمؤتمر الكشفي العربي التاسع والعشرون مصر</a:t>
            </a:r>
            <a:r>
              <a:rPr lang="en-US" sz="2400" dirty="0">
                <a:solidFill>
                  <a:srgbClr val="FFC000"/>
                </a:solidFill>
              </a:rPr>
              <a:t/>
            </a:r>
            <a:br>
              <a:rPr lang="en-US" sz="2400" dirty="0">
                <a:solidFill>
                  <a:srgbClr val="FFC000"/>
                </a:solidFill>
              </a:rPr>
            </a:br>
            <a:r>
              <a:rPr lang="ar-IQ" sz="2400" dirty="0">
                <a:solidFill>
                  <a:srgbClr val="FFC000"/>
                </a:solidFill>
              </a:rPr>
              <a:t>2012 أقيم المخيم والمؤتمر الكشفي العربي الثلاثون في مصر</a:t>
            </a:r>
            <a:r>
              <a:rPr lang="en-US" sz="2400" dirty="0">
                <a:solidFill>
                  <a:srgbClr val="FFC000"/>
                </a:solidFill>
              </a:rPr>
              <a:t/>
            </a:r>
            <a:br>
              <a:rPr lang="en-US" sz="2400" dirty="0">
                <a:solidFill>
                  <a:srgbClr val="FFC000"/>
                </a:solidFill>
              </a:rPr>
            </a:br>
            <a:r>
              <a:rPr lang="ar-IQ" sz="2400" dirty="0">
                <a:solidFill>
                  <a:srgbClr val="FFC000"/>
                </a:solidFill>
              </a:rPr>
              <a:t>2015 أقيم المخيم والمؤتمر الكشفي العربي الحادي والثلاثون في الأردن</a:t>
            </a:r>
          </a:p>
        </p:txBody>
      </p:sp>
    </p:spTree>
  </p:cSld>
  <p:clrMapOvr>
    <a:masterClrMapping/>
  </p:clrMapOvr>
  <p:transition>
    <p:cover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26196"/>
          </a:xfrm>
        </p:spPr>
        <p:txBody>
          <a:bodyPr>
            <a:normAutofit fontScale="90000"/>
          </a:bodyPr>
          <a:lstStyle/>
          <a:p>
            <a:pPr algn="ctr"/>
            <a:r>
              <a:rPr lang="ar-IQ" sz="3000" b="1" dirty="0">
                <a:solidFill>
                  <a:srgbClr val="FF0000"/>
                </a:solidFill>
              </a:rPr>
              <a:t>دخول الحركة الكشفية إلى العراق</a:t>
            </a:r>
            <a:r>
              <a:rPr lang="en-US" sz="2800" dirty="0"/>
              <a:t/>
            </a:r>
            <a:br>
              <a:rPr lang="en-US" sz="2800" dirty="0"/>
            </a:br>
            <a:r>
              <a:rPr lang="ar-IQ" sz="2800" dirty="0"/>
              <a:t>اختلفت الآراء حول دخول الحركة الكشفية إلى العراق حيث يعود دخول الحركة إلى زمن الأتراك الذين كانوا قد دخلوا نظام الكشافة إلى مملكتهم فقد اقتدوا بحلفائهم الألمان، وأول فرقة تشكلت في العراق فرقة المدرسة السلطانية ببغداد شكلها الأتراك غير أنها أهملت وتلاشت على اثر وقوع الحرب العالمية فلم </a:t>
            </a:r>
            <a:r>
              <a:rPr lang="ar-IQ" sz="2800" dirty="0" err="1"/>
              <a:t>تثمر</a:t>
            </a:r>
            <a:r>
              <a:rPr lang="ar-IQ" sz="2800" dirty="0"/>
              <a:t> فكرة الكشافة التي زرعها الأتراك في ربوع </a:t>
            </a:r>
            <a:r>
              <a:rPr lang="ar-IQ" sz="2800" dirty="0" smtClean="0"/>
              <a:t>الرافدين ، </a:t>
            </a:r>
            <a:r>
              <a:rPr lang="ar-IQ" sz="2800" dirty="0"/>
              <a:t>بينما ذكر بعضهم إن الحركة الكشفية دخلت إلى العراق عام 1909 ، أما بالنسبة إلى تشكيل الفرق حيث تشكلت أول فرقة كشفية في العراق عام 1918 وفي سنة 1919 أقيم احتفال للكشافة اشتركت فيه سبعة فرق من مدارس </a:t>
            </a:r>
            <a:r>
              <a:rPr lang="ar-IQ" sz="2800" dirty="0" err="1"/>
              <a:t>البارودية</a:t>
            </a:r>
            <a:r>
              <a:rPr lang="ar-IQ" sz="2800" dirty="0"/>
              <a:t> </a:t>
            </a:r>
            <a:r>
              <a:rPr lang="ar-IQ" sz="2800" dirty="0" err="1" smtClean="0"/>
              <a:t>والحيدرية</a:t>
            </a:r>
            <a:r>
              <a:rPr lang="ar-IQ" sz="2800" dirty="0" smtClean="0"/>
              <a:t> </a:t>
            </a:r>
            <a:r>
              <a:rPr lang="ar-IQ" sz="2800" dirty="0"/>
              <a:t>والفضل وباب الشيخ </a:t>
            </a:r>
            <a:r>
              <a:rPr lang="ar-IQ" sz="2800" dirty="0" err="1"/>
              <a:t>والكرخ</a:t>
            </a:r>
            <a:r>
              <a:rPr lang="ar-IQ" sz="2800" dirty="0"/>
              <a:t> ورأس القرية </a:t>
            </a:r>
            <a:r>
              <a:rPr lang="ar-IQ" sz="2800" dirty="0" err="1"/>
              <a:t>والكلدان</a:t>
            </a:r>
            <a:r>
              <a:rPr lang="ar-IQ" sz="2800" dirty="0"/>
              <a:t> الأهلية </a:t>
            </a:r>
            <a:r>
              <a:rPr lang="ar-IQ" sz="2800" dirty="0" smtClean="0"/>
              <a:t>،</a:t>
            </a:r>
            <a:r>
              <a:rPr lang="ar-IQ" sz="2800" dirty="0"/>
              <a:t> وكان القصد من ذلك إفهام الرأي العام المعنى الحقيقي للكشافة وعرض مظاهرها عليهم ، فاثر الاحتفال تأثيرا </a:t>
            </a:r>
            <a:r>
              <a:rPr lang="ar-IQ" sz="2800" dirty="0" smtClean="0"/>
              <a:t>حسناً </a:t>
            </a:r>
            <a:r>
              <a:rPr lang="ar-IQ" sz="2800" dirty="0"/>
              <a:t>وحضره عدد كبير وتعجبوا من سرعة انتشار الحركة، وفي عام 1919 تألفت جمعية لمساعدة الكشاف العراقي، </a:t>
            </a:r>
          </a:p>
        </p:txBody>
      </p:sp>
    </p:spTree>
  </p:cSld>
  <p:clrMapOvr>
    <a:masterClrMapping/>
  </p:clrMapOvr>
  <p:transition>
    <p:comb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8" y="274638"/>
            <a:ext cx="8501122" cy="6297634"/>
          </a:xfrm>
        </p:spPr>
        <p:txBody>
          <a:bodyPr>
            <a:noAutofit/>
          </a:bodyPr>
          <a:lstStyle/>
          <a:p>
            <a:pPr algn="ctr"/>
            <a:r>
              <a:rPr lang="ar-IQ" sz="2800" dirty="0"/>
              <a:t>كما أقيم سنة 1920 احتفال آخر اشترك فيه سبعة عشر فرقة من بغداد أضيفت إلى الفرق السبع الأولى  ومنذ هذا العام بدأت مرحلة انتقالية كبرى في تاريخ هذه الحركة وخاصة بعد التغيرات التي حصلت في العراق وقيام ثورة العشرين التي كان لها الأثر البالغ في تطور الحركة الكشفية وخاصةً بعد تسلم العراقيين مقاليد الأمور وتم تشكيل الحكومة العراقية عام 1921 وأخذت وزارة المعارف على عاتقها الدور الكبير في تبني النشاط الكشفي، وفي عام 1925 أقيم أول مخيم تدريبي لمعلمي الكشافة ، وبعد ذلك قامت الوزارة بتعميم الحركة على </a:t>
            </a:r>
            <a:r>
              <a:rPr lang="ar-IQ" sz="2800" dirty="0" smtClean="0"/>
              <a:t>المدارس .</a:t>
            </a:r>
            <a:r>
              <a:rPr lang="en-US" sz="2800" dirty="0"/>
              <a:t/>
            </a:r>
            <a:br>
              <a:rPr lang="en-US" sz="2800" dirty="0"/>
            </a:br>
            <a:r>
              <a:rPr lang="ar-IQ" sz="2800" dirty="0"/>
              <a:t>وقد أخذت الحركة الكشفية في تطور مستمر حيث سجلت الحركة الكشفية العراقية عربياً عام 1954 وسجلت عالمياً عام 1956 ، وقد ساهمت الحركة الكشفية العراقية في المخيم الأول الذي أقيم في سوريا وأصبح لهذه الحركة مندوب خاص في اللجنة الكشفية العربية، واستضافت أيضا العديد من المؤتمرات والمخيمات الكشفية العربية منها المخيم الكشفي العاشر الذي أقيم في الموصل عام 1972 وشارك فيه 873 مشاركاً يمثلون 14 دولة عربية</a:t>
            </a:r>
          </a:p>
        </p:txBody>
      </p:sp>
    </p:spTree>
  </p:cSld>
  <p:clrMapOvr>
    <a:masterClrMapping/>
  </p:clrMapOvr>
  <p:transition>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14282" y="0"/>
            <a:ext cx="8715436" cy="1600438"/>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600" b="1" i="0" u="none"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الهيكل التنظيمي للنشاط الكشفي في العراق</a:t>
            </a:r>
            <a:r>
              <a:rPr kumimoji="0" lang="ar-SA" sz="2600" b="0" i="0" u="none"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    </a:t>
            </a:r>
            <a:endParaRPr kumimoji="0" lang="en-US" sz="26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إذ حازت الحركة الكشفية على الاهتمام والإعجاب والتشجيع من جانب الشباب </a:t>
            </a:r>
            <a:r>
              <a:rPr kumimoji="0" lang="ar-IQ"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a:t>
            </a:r>
            <a:r>
              <a:rPr kumimoji="0" lang="ar-SA"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المسؤولين في العراق إذ بدأت الفرق الكشفية بالانتشار ودعت الحاجة إلى وجود هيكل تنظيمي داخل العراق يشرف على النشاط الكشفي، وكما موضح بالشكل الأتي .</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مستطيل 2"/>
          <p:cNvSpPr/>
          <p:nvPr/>
        </p:nvSpPr>
        <p:spPr>
          <a:xfrm>
            <a:off x="1928794" y="1571612"/>
            <a:ext cx="5143536" cy="642942"/>
          </a:xfrm>
          <a:prstGeom prst="rect">
            <a:avLst/>
          </a:prstGeom>
        </p:spPr>
        <p:style>
          <a:lnRef idx="1">
            <a:schemeClr val="accent1"/>
          </a:lnRef>
          <a:fillRef idx="2">
            <a:schemeClr val="accent1"/>
          </a:fillRef>
          <a:effectRef idx="1">
            <a:schemeClr val="accent1"/>
          </a:effectRef>
          <a:fontRef idx="minor">
            <a:schemeClr val="dk1"/>
          </a:fontRef>
        </p:style>
        <p:txBody>
          <a:bodyPr rtlCol="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جمعية الكشافة العراقية / مجلس كشافة العراق </a:t>
            </a:r>
            <a:endParaRPr lang="ar-IQ"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cxnSp>
        <p:nvCxnSpPr>
          <p:cNvPr id="4" name="رابط كسهم مستقيم 3"/>
          <p:cNvCxnSpPr/>
          <p:nvPr/>
        </p:nvCxnSpPr>
        <p:spPr>
          <a:xfrm rot="5400000">
            <a:off x="4429917" y="2356637"/>
            <a:ext cx="285753"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5" name="مستطيل 4"/>
          <p:cNvSpPr/>
          <p:nvPr/>
        </p:nvSpPr>
        <p:spPr>
          <a:xfrm>
            <a:off x="1928794" y="2500306"/>
            <a:ext cx="5143536" cy="928694"/>
          </a:xfrm>
          <a:prstGeom prst="rect">
            <a:avLst/>
          </a:prstGeom>
        </p:spPr>
        <p:style>
          <a:lnRef idx="1">
            <a:schemeClr val="dk1"/>
          </a:lnRef>
          <a:fillRef idx="2">
            <a:schemeClr val="dk1"/>
          </a:fillRef>
          <a:effectRef idx="1">
            <a:schemeClr val="dk1"/>
          </a:effectRef>
          <a:fontRef idx="minor">
            <a:schemeClr val="dk1"/>
          </a:fontRef>
        </p:style>
        <p:txBody>
          <a:bodyPr rtlCol="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المديرية العامة للتربية</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ar-SA"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(مديرية النشاط الرياضي والمدرسي)</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ar-SA"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endParaRPr lang="ar-IQ"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cxnSp>
        <p:nvCxnSpPr>
          <p:cNvPr id="7" name="رابط كسهم مستقيم 6"/>
          <p:cNvCxnSpPr/>
          <p:nvPr/>
        </p:nvCxnSpPr>
        <p:spPr>
          <a:xfrm rot="5400000">
            <a:off x="4429917" y="3499645"/>
            <a:ext cx="285753"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8" name="شكل بيضاوي 7"/>
          <p:cNvSpPr/>
          <p:nvPr/>
        </p:nvSpPr>
        <p:spPr>
          <a:xfrm>
            <a:off x="3571868" y="3643314"/>
            <a:ext cx="2016000" cy="642942"/>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المـــدارس</a:t>
            </a:r>
            <a:endParaRPr lang="ar-IQ"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cxnSp>
        <p:nvCxnSpPr>
          <p:cNvPr id="9" name="رابط كسهم مستقيم 8"/>
          <p:cNvCxnSpPr/>
          <p:nvPr/>
        </p:nvCxnSpPr>
        <p:spPr>
          <a:xfrm rot="5400000">
            <a:off x="4429917" y="4428339"/>
            <a:ext cx="285753"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0" name="شكل بيضاوي 9"/>
          <p:cNvSpPr/>
          <p:nvPr/>
        </p:nvSpPr>
        <p:spPr>
          <a:xfrm>
            <a:off x="3571868" y="4572008"/>
            <a:ext cx="2016000" cy="642942"/>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الفــرق</a:t>
            </a:r>
            <a:endParaRPr lang="ar-IQ"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cxnSp>
        <p:nvCxnSpPr>
          <p:cNvPr id="11" name="رابط كسهم مستقيم 10"/>
          <p:cNvCxnSpPr/>
          <p:nvPr/>
        </p:nvCxnSpPr>
        <p:spPr>
          <a:xfrm rot="5400000">
            <a:off x="4429917" y="5357033"/>
            <a:ext cx="285753"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2" name="رابط مستقيم 11"/>
          <p:cNvCxnSpPr/>
          <p:nvPr/>
        </p:nvCxnSpPr>
        <p:spPr>
          <a:xfrm rot="10800000">
            <a:off x="1643042" y="5429264"/>
            <a:ext cx="5715040" cy="71438"/>
          </a:xfrm>
          <a:prstGeom prst="line">
            <a:avLst/>
          </a:prstGeom>
        </p:spPr>
        <p:style>
          <a:lnRef idx="3">
            <a:schemeClr val="accent2"/>
          </a:lnRef>
          <a:fillRef idx="0">
            <a:schemeClr val="accent2"/>
          </a:fillRef>
          <a:effectRef idx="2">
            <a:schemeClr val="accent2"/>
          </a:effectRef>
          <a:fontRef idx="minor">
            <a:schemeClr val="tx1"/>
          </a:fontRef>
        </p:style>
      </p:cxnSp>
      <p:cxnSp>
        <p:nvCxnSpPr>
          <p:cNvPr id="13" name="رابط كسهم مستقيم 12"/>
          <p:cNvCxnSpPr/>
          <p:nvPr/>
        </p:nvCxnSpPr>
        <p:spPr>
          <a:xfrm rot="5400000">
            <a:off x="1500959" y="5571347"/>
            <a:ext cx="285753"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4" name="رابط كسهم مستقيم 13"/>
          <p:cNvCxnSpPr/>
          <p:nvPr/>
        </p:nvCxnSpPr>
        <p:spPr>
          <a:xfrm rot="5400000">
            <a:off x="4429917" y="5642785"/>
            <a:ext cx="285753"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5" name="رابط كسهم مستقيم 14"/>
          <p:cNvCxnSpPr/>
          <p:nvPr/>
        </p:nvCxnSpPr>
        <p:spPr>
          <a:xfrm rot="5400000">
            <a:off x="7215999" y="5642785"/>
            <a:ext cx="285753"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6" name="شكل بيضاوي 15"/>
          <p:cNvSpPr/>
          <p:nvPr/>
        </p:nvSpPr>
        <p:spPr>
          <a:xfrm>
            <a:off x="5786446" y="5786454"/>
            <a:ext cx="3060000" cy="792000"/>
          </a:xfrm>
          <a:prstGeom prst="ellipse">
            <a:avLst/>
          </a:prstGeom>
        </p:spPr>
        <p:style>
          <a:lnRef idx="1">
            <a:schemeClr val="accent5"/>
          </a:lnRef>
          <a:fillRef idx="2">
            <a:schemeClr val="accent5"/>
          </a:fillRef>
          <a:effectRef idx="1">
            <a:schemeClr val="accent5"/>
          </a:effectRef>
          <a:fontRef idx="minor">
            <a:schemeClr val="dk1"/>
          </a:fontRef>
        </p:style>
        <p:txBody>
          <a:bodyPr rtlCol="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الأشبال  والزهرات</a:t>
            </a:r>
            <a:endParaRPr lang="ar-IQ"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7" name="شكل بيضاوي 16"/>
          <p:cNvSpPr/>
          <p:nvPr/>
        </p:nvSpPr>
        <p:spPr>
          <a:xfrm>
            <a:off x="3571868" y="5786454"/>
            <a:ext cx="1928826" cy="857256"/>
          </a:xfrm>
          <a:prstGeom prst="ellipse">
            <a:avLst/>
          </a:prstGeom>
        </p:spPr>
        <p:style>
          <a:lnRef idx="1">
            <a:schemeClr val="accent5"/>
          </a:lnRef>
          <a:fillRef idx="2">
            <a:schemeClr val="accent5"/>
          </a:fillRef>
          <a:effectRef idx="1">
            <a:schemeClr val="accent5"/>
          </a:effectRef>
          <a:fontRef idx="minor">
            <a:schemeClr val="dk1"/>
          </a:fontRef>
        </p:style>
        <p:txBody>
          <a:bodyPr rtlCol="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الكشافة </a:t>
            </a:r>
            <a:r>
              <a:rPr lang="ar-SA"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والمرشد</a:t>
            </a:r>
            <a:r>
              <a:rPr lang="ar-IQ" sz="24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ات</a:t>
            </a:r>
            <a:endParaRPr lang="ar-IQ"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8" name="شكل بيضاوي 17"/>
          <p:cNvSpPr/>
          <p:nvPr/>
        </p:nvSpPr>
        <p:spPr>
          <a:xfrm>
            <a:off x="142844" y="5715016"/>
            <a:ext cx="3132000" cy="792000"/>
          </a:xfrm>
          <a:prstGeom prst="ellipse">
            <a:avLst/>
          </a:prstGeom>
        </p:spPr>
        <p:style>
          <a:lnRef idx="1">
            <a:schemeClr val="accent5"/>
          </a:lnRef>
          <a:fillRef idx="2">
            <a:schemeClr val="accent5"/>
          </a:fillRef>
          <a:effectRef idx="1">
            <a:schemeClr val="accent5"/>
          </a:effectRef>
          <a:fontRef idx="minor">
            <a:schemeClr val="dk1"/>
          </a:fontRef>
        </p:style>
        <p:txBody>
          <a:bodyPr rtlCol="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الكشاف المتقدم والمرشدة المتقدمة</a:t>
            </a:r>
            <a:endParaRPr lang="ar-IQ"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p:randomBa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60</TotalTime>
  <Words>168</Words>
  <Application>Microsoft Office PowerPoint</Application>
  <PresentationFormat>عرض على الشاشة (3:4)‏</PresentationFormat>
  <Paragraphs>14</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ملتقى</vt:lpstr>
      <vt:lpstr>دخول الحركة الكشفية إلى الوطن العربي  دخلت الحركة الكشفية إلى الوطن العربي من خلال الاحتلال العثماني وكان أوائل الدول التي تم دخول الحركة الكشفية فيها هي / العراق وفلسطين وسوريا ولبنان ومن ثم أخذت تنتشر في بقية أنحاء الوطن العربي إذ تم تأسيس المنظمة الكشفية العربية في عام 1954 من خلال فعاليات المخيم الأول الذي أقيم في سوريا في منطقة الزبداني إذ تم وضع النظام الأساسي وتشكيل اللجنة الكشفية العربية. تأسست أول فرقة كشفية في بيروت عام 1922 باسم ( الكشاف العثماني) لان البلاد كانت تحت الاحتلال العثماني وتكونت الفرقة الأولى من خمسة كشافين ، حيث قام مؤسسو الحركة الكشفية بتطبيق التعاليم الكشفية بعد إن حوروها بما يتناسب مع الشريعة الإسلامية حيث جعلوا شارة الكشاف الكف المبسوطة بأصابعها الخمس(أركان الإسلام) بدلاً من شارة الزنبقة وجعلوا للكف جناحان يدلان على الرفعة والسمو وتتوسطها كلمة  ( واعدوا) إشارة إلى الآية ( واعدوا لهم ما استطعتم من قوة ومن رباط الخيل) وتحيط بالجناحين نجمتان ترمزان إلى الدنيا والآخرة ويتدلى منها حبل معقود إشارة إلى قوله تعالى( واعتصموا بحبل الله جميعاً ولا تفرقوا) وتطورت الحركة الكشفية ونمت في البلدان العربية وتوقف نشاطها بسبب الحرب العالمية .</vt:lpstr>
      <vt:lpstr> انتشرت بعدها الحركة وترعرعت على امتداد الوطن العربي كله وأصبح عدد الأعضاء المنتسبين إليها يصل إلى أكثر من مليوني من شباب الأمة العربية مما أهلها لأن تتبوأ مكانة رفيعة في عالم المنظمات والهيئات العربية والدولية ذات العلاقة بشهادة خبرائها ومتخصيها ، إذ عملت البلاد العربية على تنسيق روابط الإخوة بين كشافيها وتوحيد أهدافهم وتحقيق غاياتهم فرات أن تنظم لهم مؤتمرات عربية كشفية وهذه المؤتمرات تقام في كل عامين في بلد مختلف من بلدان الدول العربية ، وكان تسلسل إقامة تلك التجمعات والمؤتمرات حسب الترتيب الأتي :- 1954 أقيم المخيم والمؤتمر الكشفي العربي الأول بالزبداني في سوريا 1956 أقيم المخيم والمؤتمر الكشفي العربي الثاني بالإسكندرية في مصر 1958 أقيم المخيم والمؤتمر الكشفي العربي الثالث بالزبداني في سوريا 1960 أقيم المخيم والمؤتمر الكشفي العربي الرابع بتونس 1962 أقيم المخيم والمؤتمر الكشفي العربي الخامس بالمغرب 1964 أقيم المخيم والمؤتمر الكشفي العربي السادس بالإسكندرية في مصر 1966 أقيم المخيم والمؤتمر الكشفي العربي السابع في ليبيا  1968 أقيم المخيم والمؤتمر الكشفي العربي الثامن بالجزائر 1970 أقيم المخيم والمؤتمر الكشفي العربي التاسع في سوريا 1972 أقيم المخيم والمؤتمر الكشفي العربي العاشر في نينوى بالعراق 1974 أقيم المخيم والمؤتمر الكشفي العربي الحادي عشر في لبنان 1976 أقيم المخيم والمؤتمر الكشفي العربي الثاني عشر في تونس  </vt:lpstr>
      <vt:lpstr> 1978 أقيم المخيم والمؤتمر الكشفي العربي الثالث عشر في المغرب 1980 أقيم المخيم والمؤتمر الكشفي العربي الرابع عشر في ليبيا 1982 أقيم المخيم والمؤتمر الكشفي العربي الخامس عشر في ليبيا 1984 أقيم المخيم والمؤتمر الكشفي العربي السادس عشر في الجزائر 1986 أقيم المخيم والمؤتمر الكشفي العربي السابع عشر في سلطنة عمان 1988 أقيم المخيم والمؤتمر الكشفي العربي الثامن عشر في المغرب 1990 أقيم المخيم والمؤتمر الكشفي العربي التاسع عشر في ليبيا 1992 أقيم المخيم والمؤتمر الكشفي العربي العشرون في مصر 1994 أقيم المخيم والمؤتمر الكشفي العربي الحادي والعشرون في مصر 1996 أقيم المخيم والمؤتمر الكشفي العربي الثاني والعشرون في تونس 1998 أقيم المخيم والمؤتمر الكشفي العربي الثالث والعشرون في لبنان 2000 أقيم المخيم والمؤتمر الكشفي العربي الرابع والعشرون في السعودية 2002 أقيم المخيم والمؤتمر الكشفي العربي الخامس والعشرون في الأردن 2004 أقيم المخيم والمؤتمر الكشفي العربي السادس والعشرون في ليبيا 2006 أقيم المخيم والمؤتمر الكشفي العربي السابع والعشرون في المملكة المتحدة 2008 أقيم المخيم والمؤتمر الكشفي العربي الثامن والعشرون في تونس 2010 أقيم المخيم والمؤتمر الكشفي العربي التاسع والعشرون مصر 2012 أقيم المخيم والمؤتمر الكشفي العربي الثلاثون في مصر 2015 أقيم المخيم والمؤتمر الكشفي العربي الحادي والثلاثون في الأردن</vt:lpstr>
      <vt:lpstr>دخول الحركة الكشفية إلى العراق اختلفت الآراء حول دخول الحركة الكشفية إلى العراق حيث يعود دخول الحركة إلى زمن الأتراك الذين كانوا قد دخلوا نظام الكشافة إلى مملكتهم فقد اقتدوا بحلفائهم الألمان، وأول فرقة تشكلت في العراق فرقة المدرسة السلطانية ببغداد شكلها الأتراك غير أنها أهملت وتلاشت على اثر وقوع الحرب العالمية فلم تثمر فكرة الكشافة التي زرعها الأتراك في ربوع الرافدين ، بينما ذكر بعضهم إن الحركة الكشفية دخلت إلى العراق عام 1909 ، أما بالنسبة إلى تشكيل الفرق حيث تشكلت أول فرقة كشفية في العراق عام 1918 وفي سنة 1919 أقيم احتفال للكشافة اشتركت فيه سبعة فرق من مدارس البارودية والحيدرية والفضل وباب الشيخ والكرخ ورأس القرية والكلدان الأهلية ، وكان القصد من ذلك إفهام الرأي العام المعنى الحقيقي للكشافة وعرض مظاهرها عليهم ، فاثر الاحتفال تأثيرا حسناً وحضره عدد كبير وتعجبوا من سرعة انتشار الحركة، وفي عام 1919 تألفت جمعية لمساعدة الكشاف العراقي، </vt:lpstr>
      <vt:lpstr>كما أقيم سنة 1920 احتفال آخر اشترك فيه سبعة عشر فرقة من بغداد أضيفت إلى الفرق السبع الأولى  ومنذ هذا العام بدأت مرحلة انتقالية كبرى في تاريخ هذه الحركة وخاصة بعد التغيرات التي حصلت في العراق وقيام ثورة العشرين التي كان لها الأثر البالغ في تطور الحركة الكشفية وخاصةً بعد تسلم العراقيين مقاليد الأمور وتم تشكيل الحكومة العراقية عام 1921 وأخذت وزارة المعارف على عاتقها الدور الكبير في تبني النشاط الكشفي، وفي عام 1925 أقيم أول مخيم تدريبي لمعلمي الكشافة ، وبعد ذلك قامت الوزارة بتعميم الحركة على المدارس . وقد أخذت الحركة الكشفية في تطور مستمر حيث سجلت الحركة الكشفية العراقية عربياً عام 1954 وسجلت عالمياً عام 1956 ، وقد ساهمت الحركة الكشفية العراقية في المخيم الأول الذي أقيم في سوريا وأصبح لهذه الحركة مندوب خاص في اللجنة الكشفية العربية، واستضافت أيضا العديد من المؤتمرات والمخيمات الكشفية العربية منها المخيم الكشفي العاشر الذي أقيم في الموصل عام 1972 وشارك فيه 873 مشاركاً يمثلون 14 دولة عربية</vt:lpstr>
      <vt:lpstr>الشريحة 6</vt:lpstr>
    </vt:vector>
  </TitlesOfParts>
  <Company>SACC - ANAS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دخول الحركة الكشفية إلى الوطن العربي  دخلت الحركة الكشفية إلى الوطن العربي من خلال الاحتلال العثماني وكان أوائل الدول التي تم دخول الحركة الكشفية فيها هي / العراق وفلسطين وسوريا ولبنان ومن ثم أخذت تنتشر في بقية أنحاء الوطن العربي إذ تم تأسيس المنظمة الكشفية العربية في عام 1954 من خلال فعاليات المخيم الأول الذي أقيم في سوريا في منطقة الزبداني إذ تم وضع النظام الأساسي وتشكيل اللجنة الكشفية العربية. تأسست أول فرقة كشفية في بيروت عام 1922 باسم ( الكشاف العثماني) لان البلاد كانت تحت الاحتلال العثماني وتكونت الفرقة الأولى من خمسة كشافين ، حيث قام مؤسسو الحركة الكشفية بتطبيق التعاليم الكشفية بعد إن حوروها بما يتناسب مع الشريعة الإسلامية حيث جعلوا شارة الكشاف الكف المبسوطة بأصابعها الخمس(أركان الإسلام) بدلاً من شارة الزنبقية وجعلوا للكف جناحان يدلان على الرفعة والسمو وتتوسطها كلمة  ( واعدوا) إشارة إلى الآية ( واعدوا لهم ما استطعتم من قوة ومن رباط الخيل) وتحيط بالجناحين نجمتان ترمزان إلى الدنيا والآخرة ويتدلى منها حبل معقود إشارة إلى قوله تعالى( واعتصموا بحبل الله جميعاً ولا تفرقوا) وتطورت الحركة الكشفية ونمت في البلدان العربية وتوقف نشاطها بسبب الحرب العالمية .</dc:title>
  <dc:creator>DR.Ahmed Saker 2O14</dc:creator>
  <cp:lastModifiedBy>DR.Ahmed Saker 2O14</cp:lastModifiedBy>
  <cp:revision>6</cp:revision>
  <dcterms:created xsi:type="dcterms:W3CDTF">2018-10-31T12:07:30Z</dcterms:created>
  <dcterms:modified xsi:type="dcterms:W3CDTF">2018-10-31T13:07:33Z</dcterms:modified>
</cp:coreProperties>
</file>